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bookmarkIdSeed="6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1313" r:id="rId2"/>
    <p:sldId id="1314" r:id="rId3"/>
  </p:sldIdLst>
  <p:sldSz cx="12192000" cy="6858000"/>
  <p:notesSz cx="6808788" cy="9942513"/>
  <p:defaultTextStyle>
    <a:defPPr rtl="0"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1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3EAEFCC-CF75-D008-599F-520517512510}" name="Francesco Ramella" initials="FR" userId="d4043f2f9181e8ab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5B832"/>
    <a:srgbClr val="4AC535"/>
    <a:srgbClr val="5CD4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C89EF96-8CEA-46FF-86C4-4CE0E760980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0" autoAdjust="0"/>
    <p:restoredTop sz="0" autoAdjust="0"/>
  </p:normalViewPr>
  <p:slideViewPr>
    <p:cSldViewPr snapToGrid="0">
      <p:cViewPr varScale="1">
        <p:scale>
          <a:sx n="70" d="100"/>
          <a:sy n="70" d="100"/>
        </p:scale>
        <p:origin x="1236" y="60"/>
      </p:cViewPr>
      <p:guideLst>
        <p:guide pos="3840"/>
        <p:guide orient="horz" pos="211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5" d="100"/>
          <a:sy n="55" d="100"/>
        </p:scale>
        <p:origin x="202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10" Type="http://schemas.microsoft.com/office/2018/10/relationships/authors" Target="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56737" y="0"/>
            <a:ext cx="2950475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0029CACC-1C38-41D1-95DA-9B331B943FBC}" type="datetime1">
              <a:rPr lang="it-IT" smtClean="0"/>
              <a:t>06/04/2025</a:t>
            </a:fld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443662"/>
            <a:ext cx="2950475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56737" y="9443662"/>
            <a:ext cx="2950475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1604A0D4-B89B-4ADD-AF9E-38636B40EE4E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473891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6737" y="0"/>
            <a:ext cx="2950475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1724DE-8C22-4DD0-B00D-D2F34D07F374}" type="datetime1">
              <a:rPr lang="it-IT" smtClean="0"/>
              <a:pPr/>
              <a:t>06/04/2025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4238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it-IT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0879" y="4784834"/>
            <a:ext cx="5447030" cy="33555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it-IT" dirty="0"/>
              <a:t>Fare clic per modificare gli stili del testo dello schema</a:t>
            </a:r>
          </a:p>
          <a:p>
            <a:pPr lvl="1" rtl="0"/>
            <a:r>
              <a:rPr lang="it-IT" dirty="0"/>
              <a:t>Secondo livello</a:t>
            </a:r>
          </a:p>
          <a:p>
            <a:pPr lvl="2" rtl="0"/>
            <a:r>
              <a:rPr lang="it-IT" dirty="0"/>
              <a:t>Terzo livello</a:t>
            </a:r>
          </a:p>
          <a:p>
            <a:pPr lvl="3" rtl="0"/>
            <a:r>
              <a:rPr lang="it-IT" dirty="0"/>
              <a:t>Quarto livello</a:t>
            </a:r>
          </a:p>
          <a:p>
            <a:pPr lvl="4" rtl="0"/>
            <a:r>
              <a:rPr lang="it-IT" dirty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50475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6737" y="9443662"/>
            <a:ext cx="2950475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2869989-EB00-4EE7-BCB5-25BDC5BB29F8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936361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02180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B3A039-D95F-CC3A-2FE3-13E73C9942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73352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o 4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6" name="Connettore diritto 5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nettore diritto 6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nettore diritto 8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ttore diritto 9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ttore diritto 10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ttore diritto 11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ttore diritto 12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ttore diritto 13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ttore diritto 14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ttore diritto 15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nettore diritto 16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ttore diritto 17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ttore diritto 18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ttore diritto 19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ttore diritto 20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ttore diritto 21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Gruppo 22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1" name="Connettore diritto 40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Connettore diritto 41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Connettore diritto 42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Connettore diritto 43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Connettore diritto 44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6" name="Gruppo 45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2" name="Connettore diritto 51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Connettore diritto 52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Connettore diritto 53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Connettore diritto 54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Connettore diritto 55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7" name="Connettore diritto 46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Connettore diritto 47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Connettore diritto 48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Connettore diritto 49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Connettore diritto 50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Gruppo 23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5" name="Connettore diritto 24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Connettore diritto 25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Connettore diritto 26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Connettore diritto 27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Connettore diritto 28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0" name="Gruppo 29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6" name="Connettore diritto 35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Connettore diritto 36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Connettore diritto 37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Connettore diritto 38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Connettore diritto 39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1" name="Connettore diritto 30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Connettore diritto 31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Connettore diritto 32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Connettore diritto 33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Connettore diritto 34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293845" y="1296063"/>
            <a:ext cx="9604310" cy="3996563"/>
          </a:xfrm>
        </p:spPr>
        <p:txBody>
          <a:bodyPr rtlCol="0" anchor="b">
            <a:normAutofit/>
          </a:bodyPr>
          <a:lstStyle>
            <a:lvl1pPr algn="l">
              <a:lnSpc>
                <a:spcPct val="76000"/>
              </a:lnSpc>
              <a:defRPr sz="8000" cap="none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293845" y="5432564"/>
            <a:ext cx="9604310" cy="4572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it-IT"/>
              <a:t>Fare clic per modificare lo stile del sottotitolo dello schema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it-IT"/>
              <a:t>Modifica gli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it-IT" dirty="0"/>
          </a:p>
        </p:txBody>
      </p:sp>
      <p:sp>
        <p:nvSpPr>
          <p:cNvPr id="4" name="Segnaposto piè di pagina 4">
            <a:extLst>
              <a:ext uri="{FF2B5EF4-FFF2-40B4-BE49-F238E27FC236}">
                <a16:creationId xmlns:a16="http://schemas.microsoft.com/office/drawing/2014/main" id="{73B5B733-6656-47F7-BF82-170DB524D609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609600" y="6289678"/>
            <a:ext cx="6156959" cy="411567"/>
          </a:xfrm>
        </p:spPr>
        <p:txBody>
          <a:bodyPr rtlCol="0"/>
          <a:lstStyle>
            <a:lvl1pPr rtl="0">
              <a:defRPr/>
            </a:lvl1pPr>
          </a:lstStyle>
          <a:p>
            <a:r>
              <a:rPr lang="it-IT" dirty="0"/>
              <a:t>Nuovo collegamento ferroviario Torino - Lione</a:t>
            </a:r>
            <a:br>
              <a:rPr lang="it-IT" dirty="0"/>
            </a:br>
            <a:r>
              <a:rPr lang="it-IT" i="1" dirty="0"/>
              <a:t>Analisi costi-benefici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>
      <p:bgPr>
        <a:gradFill flip="none" rotWithShape="1">
          <a:gsLst>
            <a:gs pos="0">
              <a:schemeClr val="accent1"/>
            </a:gs>
            <a:gs pos="97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o 6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8" name="Connettore diritto 7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nettore diritto 8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ttore diritto 9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ttore diritto 10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ttore diritto 11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ttore diritto 12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ttore diritto 13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ttore diritto 14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ttore diritto 15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nettore diritto 16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ttore diritto 17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ttore diritto 18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ttore diritto 19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ttore diritto 20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ttore diritto 21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ttore diritto 22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Gruppo 23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2" name="Connettore diritto 41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Connettore diritto 42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Connettore diritto 43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Connettore diritto 44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Connettore diritto 45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" name="Gruppo 46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3" name="Connettore diritto 52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Connettore diritto 53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Connettore diritto 54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Connettore diritto 55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Connettore diritto 56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8" name="Connettore diritto 47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Connettore diritto 48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Connettore diritto 49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Connettore diritto 50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Connettore diritto 51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Gruppo 24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6" name="Connettore diritto 25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Connettore diritto 26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Connettore diritto 27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Connettore diritto 28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Connettore diritto 29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1" name="Gruppo 30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7" name="Connettore diritto 36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Connettore diritto 37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Connettore diritto 38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Connettore diritto 39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Connettore diritto 40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2" name="Connettore diritto 31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Connettore diritto 32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Connettore diritto 33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Connettore diritto 34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Connettore diritto 35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95400" y="2541573"/>
            <a:ext cx="9601200" cy="2743200"/>
          </a:xfrm>
        </p:spPr>
        <p:txBody>
          <a:bodyPr rtlCol="0" anchor="b">
            <a:normAutofit/>
          </a:bodyPr>
          <a:lstStyle>
            <a:lvl1pPr>
              <a:lnSpc>
                <a:spcPct val="85000"/>
              </a:lnSpc>
              <a:defRPr sz="6000" cap="none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295400" y="5431536"/>
            <a:ext cx="9601200" cy="4572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 rtl="0"/>
            <a:r>
              <a:rPr lang="it-IT"/>
              <a:t>Modifica gli stili del testo dello schema</a:t>
            </a:r>
          </a:p>
        </p:txBody>
      </p:sp>
      <p:cxnSp>
        <p:nvCxnSpPr>
          <p:cNvPr id="58" name="Connettore diritto 57"/>
          <p:cNvCxnSpPr/>
          <p:nvPr userDrawn="1"/>
        </p:nvCxnSpPr>
        <p:spPr>
          <a:xfrm>
            <a:off x="1295400" y="5294175"/>
            <a:ext cx="9601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67780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295400" y="1981199"/>
            <a:ext cx="4572000" cy="3810001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it-IT"/>
              <a:t>Modifica gli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it-IT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324600" y="1981199"/>
            <a:ext cx="4572000" cy="3810001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it-IT"/>
              <a:t>Modifica gli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r>
              <a:rPr lang="it-IT" dirty="0"/>
              <a:t>Nuovo collegamento ferroviario Torino - Lione</a:t>
            </a:r>
          </a:p>
          <a:p>
            <a:r>
              <a:rPr lang="it-IT" i="1" dirty="0"/>
              <a:t>Analisi costi-benefici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506DFC69-8F1A-44A2-833E-CF846519E346}" type="datetime1">
              <a:rPr lang="it-IT" smtClean="0"/>
              <a:t>06/04/2025</a:t>
            </a:fld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295400" y="1818322"/>
            <a:ext cx="4572000" cy="641350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/>
              <a:t>Modifica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1295400" y="2503713"/>
            <a:ext cx="4572000" cy="3287487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it-IT"/>
              <a:t>Modifica gli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it-IT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324600" y="1818322"/>
            <a:ext cx="4572000" cy="641350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/>
              <a:t>Modifica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324600" y="2503713"/>
            <a:ext cx="4572000" cy="3287487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it-IT"/>
              <a:t>Modifica gli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it-IT" dirty="0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dirty="0"/>
              <a:t>Terzo Valico dei Giovi Analisi costi-benefici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474B65AF-80DC-4FB8-ABAE-337117BB5EB8}" type="datetime1">
              <a:rPr lang="it-IT" smtClean="0"/>
              <a:t>06/04/2025</a:t>
            </a:fld>
            <a:endParaRPr lang="it-IT" dirty="0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dirty="0"/>
              <a:t>Terzo Valico dei Giovi Analisi costi-benefici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E8FD8F3F-BFB4-4811-A834-1EA9DD0C0A62}" type="datetime1">
              <a:rPr lang="it-IT" smtClean="0"/>
              <a:t>06/04/2025</a:t>
            </a:fld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" name="Gruppo 160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162" name="Connettore diritto 161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Connettore diritto 162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Connettore diritto 163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Connettore diritto 164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Connettore diritto 165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Connettore diritto 166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Connettore diritto 167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Connettore diritto 168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Connettore diritto 169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Connettore diritto 170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Connettore diritto 171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Connettore diritto 172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Connettore diritto 173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Connettore diritto 174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Connettore diritto 175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Connettore diritto 176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8" name="Gruppo 177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196" name="Connettore diritto 195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7" name="Connettore diritto 196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8" name="Connettore diritto 197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9" name="Connettore diritto 198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Connettore diritto 199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1" name="Gruppo 200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207" name="Connettore diritto 206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8" name="Connettore diritto 207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9" name="Connettore diritto 208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0" name="Connettore diritto 209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1" name="Connettore diritto 210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02" name="Connettore diritto 201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3" name="Connettore diritto 202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4" name="Connettore diritto 203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5" name="Connettore diritto 204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6" name="Connettore diritto 205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9" name="Gruppo 178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180" name="Connettore diritto 179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Connettore diritto 180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Connettore diritto 181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Connettore diritto 182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Connettore diritto 183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85" name="Gruppo 184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91" name="Connettore diritto 190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2" name="Connettore diritto 191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3" name="Connettore diritto 192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4" name="Connettore diritto 193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5" name="Connettore diritto 194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86" name="Connettore diritto 185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7" name="Connettore diritto 186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Connettore diritto 187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Connettore diritto 188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Connettore diritto 189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3" name="Segnaposto piè di pagina 21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dirty="0"/>
              <a:t>Terzo Valico dei Giovi Analisi costi-benefici</a:t>
            </a:r>
          </a:p>
        </p:txBody>
      </p:sp>
      <p:sp>
        <p:nvSpPr>
          <p:cNvPr id="212" name="Segnaposto data 21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4F596161-00B9-40AC-B59B-0A0FB399EE35}" type="datetime1">
              <a:rPr lang="it-IT" smtClean="0"/>
              <a:t>06/04/2025</a:t>
            </a:fld>
            <a:endParaRPr lang="it-IT" dirty="0"/>
          </a:p>
        </p:txBody>
      </p:sp>
      <p:sp>
        <p:nvSpPr>
          <p:cNvPr id="214" name="Segnaposto numero diapositiva 21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po 8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10" name="Connettore diritto 9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ttore diritto 10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ttore diritto 11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ttore diritto 12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ttore diritto 13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ttore diritto 14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ttore diritto 15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nettore diritto 16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ttore diritto 17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ttore diritto 18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ttore diritto 19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ttore diritto 20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ttore diritto 21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ttore diritto 22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ttore diritto 23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ttore diritto 24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Gruppo 25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4" name="Connettore diritto 43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Connettore diritto 44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Connettore diritto 45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Connettore diritto 46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Connettore diritto 47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9" name="Gruppo 48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5" name="Connettore diritto 54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Connettore diritto 55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Connettore diritto 56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Connettore diritto 57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Connettore diritto 58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50" name="Connettore diritto 49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Connettore diritto 50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Connettore diritto 51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Connettore diritto 52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Connettore diritto 53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Gruppo 26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8" name="Connettore diritto 27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Connettore diritto 28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Connettore diritto 29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Connettore diritto 30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Connettore diritto 31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3" name="Gruppo 32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9" name="Connettore diritto 38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Connettore diritto 39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Connettore diritto 40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Connettore diritto 41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Connettore diritto 42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4" name="Connettore diritto 33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Connettore diritto 34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Connettore diritto 35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Connettore diritto 36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Connettore diritto 37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" name="Rettangolo 6"/>
          <p:cNvSpPr/>
          <p:nvPr userDrawn="1"/>
        </p:nvSpPr>
        <p:spPr>
          <a:xfrm>
            <a:off x="0" y="0"/>
            <a:ext cx="7315200" cy="6858000"/>
          </a:xfrm>
          <a:prstGeom prst="rect">
            <a:avLst/>
          </a:prstGeom>
          <a:gradFill>
            <a:gsLst>
              <a:gs pos="69000">
                <a:schemeClr val="bg1"/>
              </a:gs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913152" y="571500"/>
            <a:ext cx="3657600" cy="2197100"/>
          </a:xfrm>
        </p:spPr>
        <p:txBody>
          <a:bodyPr rtlCol="0" anchor="b">
            <a:normAutofit/>
          </a:bodyPr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pPr rtl="0"/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3197" y="571500"/>
            <a:ext cx="6217920" cy="57150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it-IT"/>
              <a:t>Modifica gli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it-IT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7913152" y="2995012"/>
            <a:ext cx="3657600" cy="228595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it-IT"/>
              <a:t>Modifica gli stili del testo dello schema</a:t>
            </a:r>
          </a:p>
        </p:txBody>
      </p:sp>
      <p:cxnSp>
        <p:nvCxnSpPr>
          <p:cNvPr id="60" name="Connettore diritto 59"/>
          <p:cNvCxnSpPr/>
          <p:nvPr userDrawn="1"/>
        </p:nvCxnSpPr>
        <p:spPr>
          <a:xfrm>
            <a:off x="7923089" y="2895600"/>
            <a:ext cx="365931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dirty="0"/>
              <a:t>Terzo Valico dei Giovi Analisi costi-benefici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CC0BA21-EA8D-4B76-825A-4442033CF82F}" type="datetime1">
              <a:rPr lang="it-IT" smtClean="0"/>
              <a:t>06/04/2025</a:t>
            </a:fld>
            <a:endParaRPr lang="it-IT" dirty="0"/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E31375A4-56A4-47D6-9801-1991572033F7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po 7"/>
          <p:cNvGrpSpPr/>
          <p:nvPr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9" name="Connettore diritto 8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ttore diritto 9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ttore diritto 10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ttore diritto 11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ttore diritto 12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ttore diritto 13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ttore diritto 14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ttore diritto 15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nettore diritto 16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ttore diritto 17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ttore diritto 18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ttore diritto 19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ttore diritto 20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ttore diritto 21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ttore diritto 22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ttore diritto 23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Gruppo 24"/>
            <p:cNvGrpSpPr/>
            <p:nvPr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3" name="Connettore diritto 42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Connettore diritto 43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Connettore diritto 44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Connettore diritto 45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Connettore diritto 46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" name="Gruppo 47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4" name="Connettore diritto 53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Connettore diritto 54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Connettore diritto 55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Connettore diritto 56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Connettore diritto 57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9" name="Connettore diritto 48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Connettore diritto 49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Connettore diritto 50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Connettore diritto 51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Connettore diritto 52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Gruppo 25"/>
            <p:cNvGrpSpPr/>
            <p:nvPr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7" name="Connettore diritto 26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Connettore diritto 27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Connettore diritto 28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Connettore diritto 29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Connettore diritto 30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2" name="Gruppo 31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8" name="Connettore diritto 37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Connettore diritto 38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Connettore diritto 39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Connettore diritto 40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Connettore diritto 41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3" name="Connettore diritto 32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Connettore diritto 33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Connettore diritto 34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Connettore diritto 35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Connettore diritto 36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0" name="Rettangolo 59"/>
          <p:cNvSpPr/>
          <p:nvPr/>
        </p:nvSpPr>
        <p:spPr>
          <a:xfrm>
            <a:off x="0" y="0"/>
            <a:ext cx="7315200" cy="6858000"/>
          </a:xfrm>
          <a:prstGeom prst="rect">
            <a:avLst/>
          </a:prstGeom>
          <a:gradFill>
            <a:gsLst>
              <a:gs pos="69000">
                <a:schemeClr val="bg1"/>
              </a:gs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cxnSp>
        <p:nvCxnSpPr>
          <p:cNvPr id="59" name="Connettore diritto 58"/>
          <p:cNvCxnSpPr/>
          <p:nvPr/>
        </p:nvCxnSpPr>
        <p:spPr>
          <a:xfrm>
            <a:off x="7923089" y="2895600"/>
            <a:ext cx="365931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909560" y="576072"/>
            <a:ext cx="3657600" cy="2194560"/>
          </a:xfrm>
        </p:spPr>
        <p:txBody>
          <a:bodyPr rtlCol="0" anchor="b">
            <a:normAutofit/>
          </a:bodyPr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pPr rtl="0"/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3" name="Segnaposto immagine 2" descr="Segnaposto vuoto per aggiungere un'immagine. Fare clic sul segnaposto e selezionare l'immagine che si vuole aggiungere."/>
          <p:cNvSpPr>
            <a:spLocks noGrp="1"/>
          </p:cNvSpPr>
          <p:nvPr>
            <p:ph type="pic" idx="1"/>
          </p:nvPr>
        </p:nvSpPr>
        <p:spPr>
          <a:xfrm>
            <a:off x="4412" y="-159"/>
            <a:ext cx="7315200" cy="6858000"/>
          </a:xfrm>
        </p:spPr>
        <p:txBody>
          <a:bodyPr tIns="457200" rtlCol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it-IT" dirty="0"/>
              <a:t>Fare clic sull'icona per inserire un'immagine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7909560" y="2999232"/>
            <a:ext cx="3657600" cy="2286000"/>
          </a:xfrm>
        </p:spPr>
        <p:txBody>
          <a:bodyPr rtlCol="0"/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it-IT"/>
              <a:t>Modifica gli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62031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it-IT"/>
              <a:t>Modifica gli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dirty="0"/>
              <a:t>Terzo Valico dei Giovi Analisi costi-benefici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1ACB9C4E-2439-4EF7-B2AA-291ACA80E6E9}" type="datetime1">
              <a:rPr lang="it-IT" smtClean="0"/>
              <a:t>06/04/2025</a:t>
            </a:fld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9209314" y="489856"/>
            <a:ext cx="1687286" cy="5301343"/>
          </a:xfrm>
        </p:spPr>
        <p:txBody>
          <a:bodyPr vert="eaVert" rtlCol="0"/>
          <a:lstStyle/>
          <a:p>
            <a:pPr rtl="0"/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1295399" y="489856"/>
            <a:ext cx="7587344" cy="5301343"/>
          </a:xfrm>
        </p:spPr>
        <p:txBody>
          <a:bodyPr vert="eaVert" rtlCol="0"/>
          <a:lstStyle/>
          <a:p>
            <a:pPr lvl="0" rtl="0"/>
            <a:r>
              <a:rPr lang="it-IT"/>
              <a:t>Modifica gli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dirty="0"/>
              <a:t>Terzo Valico dei Giovi Analisi costi-benefici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2C32E078-2B3A-4D62-8D55-50E0F642885D}" type="datetime1">
              <a:rPr lang="it-IT" smtClean="0"/>
              <a:t>06/04/2025</a:t>
            </a:fld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53000">
              <a:schemeClr val="bg1"/>
            </a:gs>
            <a:gs pos="0">
              <a:schemeClr val="bg1">
                <a:lumMod val="100000"/>
              </a:schemeClr>
            </a:gs>
            <a:gs pos="100000">
              <a:schemeClr val="bg1">
                <a:lumMod val="95000"/>
                <a:alpha val="6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ruppo 95"/>
          <p:cNvGrpSpPr/>
          <p:nvPr userDrawn="1"/>
        </p:nvGrpSpPr>
        <p:grpSpPr bwMode="hidden">
          <a:xfrm>
            <a:off x="-1" y="-195943"/>
            <a:ext cx="12192002" cy="6858000"/>
            <a:chOff x="-1" y="0"/>
            <a:chExt cx="12192002" cy="6858000"/>
          </a:xfrm>
        </p:grpSpPr>
        <p:cxnSp>
          <p:nvCxnSpPr>
            <p:cNvPr id="97" name="Connettore diritto 96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Connettore diritto 97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Connettore diritto 98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Connettore diritto 99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Connettore diritto 100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Connettore diritto 101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Connettore diritto 102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Connettore diritto 103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Connettore diritto 104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Connettore diritto 105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Connettore diritto 106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Connettore diritto 107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Connettore diritto 108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Connettore diritto 109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Connettore diritto 110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Connettore diritto 111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3" name="Gruppo 112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131" name="Connettore diritto 130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Connettore diritto 131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Connettore diritto 132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Connettore diritto 133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Connettore diritto 134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36" name="Gruppo 135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42" name="Connettore diritto 141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3" name="Connettore diritto 142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4" name="Connettore diritto 143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5" name="Connettore diritto 144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6" name="Connettore diritto 145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37" name="Connettore diritto 136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Connettore diritto 137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Connettore diritto 138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Connettore diritto 139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Connettore diritto 140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4" name="Gruppo 113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115" name="Connettore diritto 114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Connettore diritto 115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Connettore diritto 116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Connettore diritto 117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Connettore diritto 118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20" name="Gruppo 119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26" name="Connettore diritto 125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7" name="Connettore diritto 126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8" name="Connettore diritto 127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9" name="Connettore diritto 128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0" name="Connettore diritto 129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21" name="Connettore diritto 120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Connettore diritto 121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Connettore diritto 122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Connettore diritto 123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Connettore diritto 124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1295400" y="503853"/>
            <a:ext cx="9601200" cy="114238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it-IT" dirty="0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295400" y="1981201"/>
            <a:ext cx="9601200" cy="3809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it-IT" dirty="0"/>
              <a:t>Fare clic per modificare gli stili del testo dello schema</a:t>
            </a:r>
          </a:p>
          <a:p>
            <a:pPr lvl="1" rtl="0"/>
            <a:r>
              <a:rPr lang="it-IT" dirty="0"/>
              <a:t>Secondo livello</a:t>
            </a:r>
          </a:p>
          <a:p>
            <a:pPr lvl="2" rtl="0"/>
            <a:r>
              <a:rPr lang="it-IT" dirty="0"/>
              <a:t>Terzo livello</a:t>
            </a:r>
          </a:p>
          <a:p>
            <a:pPr lvl="3" rtl="0"/>
            <a:r>
              <a:rPr lang="it-IT" dirty="0"/>
              <a:t>Quarto livello</a:t>
            </a:r>
          </a:p>
          <a:p>
            <a:pPr lvl="4" rtl="0"/>
            <a:r>
              <a:rPr lang="it-IT" dirty="0"/>
              <a:t>Quinto livello</a:t>
            </a:r>
          </a:p>
        </p:txBody>
      </p:sp>
      <p:cxnSp>
        <p:nvCxnSpPr>
          <p:cNvPr id="148" name="Connettore diritto 147"/>
          <p:cNvCxnSpPr/>
          <p:nvPr userDrawn="1"/>
        </p:nvCxnSpPr>
        <p:spPr>
          <a:xfrm>
            <a:off x="609600" y="6172200"/>
            <a:ext cx="10972800" cy="0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609601" y="6289678"/>
            <a:ext cx="6128030" cy="3519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it-IT" dirty="0"/>
              <a:t>Nuovo collegamento ferroviario Torino - Lione</a:t>
            </a:r>
            <a:br>
              <a:rPr lang="it-IT" dirty="0"/>
            </a:br>
            <a:r>
              <a:rPr lang="it-IT" i="1" dirty="0"/>
              <a:t>Analisi costi-benefici</a:t>
            </a:r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9294042" y="6289679"/>
            <a:ext cx="965946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fld id="{8174156F-301C-4B9F-8B3B-5A06335DCDD1}" type="datetime1">
              <a:rPr lang="it-IT" smtClean="0"/>
              <a:t>06/04/2025</a:t>
            </a:fld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10665311" y="6289679"/>
            <a:ext cx="918882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rtl="0"/>
            <a:fld id="{E31375A4-56A4-47D6-9801-1991572033F7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9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79388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79388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79388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78012" indent="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13909" y="265317"/>
            <a:ext cx="11068488" cy="564023"/>
          </a:xfrm>
        </p:spPr>
        <p:txBody>
          <a:bodyPr rtlCol="0">
            <a:noAutofit/>
          </a:bodyPr>
          <a:lstStyle/>
          <a:p>
            <a:br>
              <a:rPr lang="it-IT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it-IT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it-IT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it-IT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it-IT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it-IT" dirty="0">
                <a:solidFill>
                  <a:schemeClr val="tx1"/>
                </a:solidFill>
              </a:rPr>
              <a:t> </a:t>
            </a:r>
            <a:r>
              <a:rPr lang="it-IT" sz="2800" dirty="0">
                <a:solidFill>
                  <a:schemeClr val="tx1"/>
                </a:solidFill>
              </a:rPr>
              <a:t>La politica dei trasporti nel 2024 </a:t>
            </a:r>
            <a:r>
              <a:rPr lang="it-IT" sz="1400" dirty="0">
                <a:solidFill>
                  <a:schemeClr val="tx1"/>
                </a:solidFill>
              </a:rPr>
              <a:t>(1)</a:t>
            </a:r>
            <a:r>
              <a:rPr lang="it-IT" sz="2800" dirty="0">
                <a:solidFill>
                  <a:schemeClr val="tx1"/>
                </a:solidFill>
              </a:rPr>
              <a:t>             </a:t>
            </a:r>
            <a:r>
              <a:rPr lang="it-IT" sz="2400" i="1" dirty="0">
                <a:solidFill>
                  <a:schemeClr val="tx1"/>
                </a:solidFill>
              </a:rPr>
              <a:t>Marco Ponti – BRT </a:t>
            </a:r>
            <a:r>
              <a:rPr lang="it-IT" sz="24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7BDF3AA-50FB-44B6-89C9-923E196EC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it-IT" smtClean="0"/>
              <a:t>1</a:t>
            </a:fld>
            <a:endParaRPr lang="it-IT" dirty="0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8456DD1D-44A8-4669-BBC9-55F752EED4E2}"/>
              </a:ext>
            </a:extLst>
          </p:cNvPr>
          <p:cNvSpPr/>
          <p:nvPr/>
        </p:nvSpPr>
        <p:spPr>
          <a:xfrm flipV="1">
            <a:off x="513908" y="1004073"/>
            <a:ext cx="10974592" cy="9637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1818ED0-9D9B-BBBB-D6CA-4DC72F653B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3908" y="1275182"/>
            <a:ext cx="10683975" cy="5140676"/>
          </a:xfrm>
        </p:spPr>
        <p:txBody>
          <a:bodyPr rtlCol="0">
            <a:noAutofit/>
          </a:bodyPr>
          <a:lstStyle/>
          <a:p>
            <a:pPr>
              <a:spcBef>
                <a:spcPts val="1200"/>
              </a:spcBef>
            </a:pPr>
            <a:r>
              <a:rPr lang="it-IT" sz="2400" b="1" dirty="0"/>
              <a:t>Aspetti macroeconomici: alcune idee discutibili, PIL, conti pubblici</a:t>
            </a:r>
          </a:p>
          <a:p>
            <a:pPr marL="0" indent="0">
              <a:spcBef>
                <a:spcPts val="0"/>
              </a:spcBef>
              <a:buNone/>
            </a:pPr>
            <a:r>
              <a:rPr lang="it-IT" dirty="0"/>
              <a:t>  </a:t>
            </a:r>
          </a:p>
          <a:p>
            <a:pPr>
              <a:spcBef>
                <a:spcPts val="0"/>
              </a:spcBef>
            </a:pPr>
            <a:r>
              <a:rPr lang="it-IT" sz="2400" b="1" dirty="0"/>
              <a:t>La crisi </a:t>
            </a:r>
            <a:r>
              <a:rPr lang="it-IT" sz="2400" b="1" dirty="0" err="1"/>
              <a:t>dell’</a:t>
            </a:r>
            <a:r>
              <a:rPr lang="it-IT" sz="2400" b="1" i="1" dirty="0" err="1"/>
              <a:t>automotive</a:t>
            </a:r>
            <a:r>
              <a:rPr lang="it-IT" sz="2400" b="1" dirty="0"/>
              <a:t>: errori pubblici e privati, con danni per tutti</a:t>
            </a:r>
          </a:p>
          <a:p>
            <a:pPr>
              <a:spcBef>
                <a:spcPts val="0"/>
              </a:spcBef>
            </a:pPr>
            <a:endParaRPr lang="it-IT" sz="2400" b="1" dirty="0"/>
          </a:p>
          <a:p>
            <a:pPr>
              <a:spcBef>
                <a:spcPts val="0"/>
              </a:spcBef>
            </a:pPr>
            <a:r>
              <a:rPr lang="it-IT" sz="2400" b="1" dirty="0"/>
              <a:t>Il RAB per le infrastrutture:  il successo di una cattiva idea </a:t>
            </a:r>
          </a:p>
          <a:p>
            <a:pPr marL="0" indent="0">
              <a:spcBef>
                <a:spcPts val="0"/>
              </a:spcBef>
              <a:buNone/>
            </a:pPr>
            <a:endParaRPr lang="it-IT" sz="2400" b="1" dirty="0"/>
          </a:p>
          <a:p>
            <a:pPr>
              <a:spcBef>
                <a:spcPts val="0"/>
              </a:spcBef>
            </a:pPr>
            <a:r>
              <a:rPr lang="it-IT" sz="2400" b="1" dirty="0"/>
              <a:t>Il nulla del TPL: «in house» per legge, e subappalti inquietanti</a:t>
            </a:r>
          </a:p>
          <a:p>
            <a:pPr>
              <a:spcBef>
                <a:spcPts val="0"/>
              </a:spcBef>
            </a:pPr>
            <a:endParaRPr lang="it-IT" sz="2400" b="1" dirty="0"/>
          </a:p>
          <a:p>
            <a:pPr>
              <a:spcBef>
                <a:spcPts val="0"/>
              </a:spcBef>
            </a:pPr>
            <a:r>
              <a:rPr lang="it-IT" sz="2400" b="1" dirty="0"/>
              <a:t>Un PNRR </a:t>
            </a:r>
            <a:r>
              <a:rPr lang="it-IT" sz="2400" b="1" dirty="0" err="1"/>
              <a:t>turbokeynesiano</a:t>
            </a:r>
            <a:r>
              <a:rPr lang="it-IT" sz="2400" b="1" dirty="0"/>
              <a:t>: progetti cancellati e impatti dubbi</a:t>
            </a:r>
          </a:p>
          <a:p>
            <a:pPr>
              <a:spcBef>
                <a:spcPts val="0"/>
              </a:spcBef>
            </a:pPr>
            <a:endParaRPr lang="it-IT" sz="2400" b="1" dirty="0"/>
          </a:p>
          <a:p>
            <a:pPr>
              <a:spcBef>
                <a:spcPts val="0"/>
              </a:spcBef>
            </a:pPr>
            <a:r>
              <a:rPr lang="it-IT" sz="2400" b="1" dirty="0"/>
              <a:t>Il ministro dei trasporti sfortunato: una sua buona idea cancellata </a:t>
            </a:r>
          </a:p>
          <a:p>
            <a:pPr>
              <a:spcBef>
                <a:spcPts val="0"/>
              </a:spcBef>
            </a:pPr>
            <a:endParaRPr lang="it-IT" sz="2400" b="1" dirty="0"/>
          </a:p>
          <a:p>
            <a:pPr>
              <a:spcBef>
                <a:spcPts val="0"/>
              </a:spcBef>
            </a:pPr>
            <a:r>
              <a:rPr lang="it-IT" sz="2400" b="1" dirty="0"/>
              <a:t>Prospettive  per il 2025:  dazi, ma forse fine guerra e guida autonoma</a:t>
            </a:r>
          </a:p>
          <a:p>
            <a:pPr marL="0" indent="0">
              <a:spcBef>
                <a:spcPts val="0"/>
              </a:spcBef>
              <a:buNone/>
            </a:pPr>
            <a:endParaRPr lang="it-IT" sz="2400" b="1" dirty="0"/>
          </a:p>
          <a:p>
            <a:pPr>
              <a:spcBef>
                <a:spcPts val="0"/>
              </a:spcBef>
            </a:pPr>
            <a:r>
              <a:rPr lang="it-IT" sz="2400" b="1" dirty="0"/>
              <a:t>Cosa farà BRT:  ancora simulazioni, ambiente, e ACB, ma forse urbano</a:t>
            </a:r>
          </a:p>
          <a:p>
            <a:pPr>
              <a:spcBef>
                <a:spcPts val="0"/>
              </a:spcBef>
            </a:pPr>
            <a:endParaRPr lang="it-IT" sz="2400" b="1" dirty="0"/>
          </a:p>
          <a:p>
            <a:pPr>
              <a:spcBef>
                <a:spcPts val="0"/>
              </a:spcBef>
            </a:pPr>
            <a:endParaRPr lang="it-IT" sz="2400" b="1" dirty="0"/>
          </a:p>
          <a:p>
            <a:pPr>
              <a:spcBef>
                <a:spcPts val="0"/>
              </a:spcBef>
            </a:pPr>
            <a:endParaRPr lang="it-IT" sz="2400" b="1" dirty="0"/>
          </a:p>
          <a:p>
            <a:pPr marL="0" indent="0">
              <a:spcBef>
                <a:spcPts val="0"/>
              </a:spcBef>
              <a:buNone/>
            </a:pPr>
            <a:r>
              <a:rPr lang="it-IT" dirty="0"/>
              <a:t>.</a:t>
            </a:r>
          </a:p>
          <a:p>
            <a:pPr>
              <a:spcBef>
                <a:spcPts val="1200"/>
              </a:spcBef>
            </a:pPr>
            <a:endParaRPr lang="it-IT" dirty="0"/>
          </a:p>
          <a:p>
            <a:pPr>
              <a:spcBef>
                <a:spcPts val="1200"/>
              </a:spcBef>
            </a:pPr>
            <a:endParaRPr lang="it-IT" dirty="0"/>
          </a:p>
          <a:p>
            <a:pPr>
              <a:spcBef>
                <a:spcPts val="1200"/>
              </a:spcBef>
            </a:pPr>
            <a:endParaRPr lang="it-IT" dirty="0"/>
          </a:p>
          <a:p>
            <a:pPr>
              <a:spcBef>
                <a:spcPts val="1200"/>
              </a:spcBef>
            </a:pPr>
            <a:endParaRPr lang="it-IT" dirty="0"/>
          </a:p>
          <a:p>
            <a:pPr>
              <a:spcBef>
                <a:spcPts val="1200"/>
              </a:spcBef>
            </a:pPr>
            <a:endParaRPr lang="it-IT" dirty="0"/>
          </a:p>
          <a:p>
            <a:pPr>
              <a:spcBef>
                <a:spcPts val="1200"/>
              </a:spcBef>
            </a:pPr>
            <a:endParaRPr lang="it-IT" dirty="0"/>
          </a:p>
          <a:p>
            <a:pPr>
              <a:spcBef>
                <a:spcPts val="1200"/>
              </a:spcBef>
            </a:pPr>
            <a:endParaRPr lang="it-IT" dirty="0"/>
          </a:p>
          <a:p>
            <a:pPr>
              <a:spcBef>
                <a:spcPts val="1200"/>
              </a:spcBef>
            </a:pPr>
            <a:endParaRPr lang="it-IT" dirty="0"/>
          </a:p>
          <a:p>
            <a:pPr>
              <a:spcBef>
                <a:spcPts val="1200"/>
              </a:spcBef>
            </a:pPr>
            <a:endParaRPr lang="it-IT" dirty="0"/>
          </a:p>
          <a:p>
            <a:pPr>
              <a:spcBef>
                <a:spcPts val="1200"/>
              </a:spcBef>
            </a:pPr>
            <a:endParaRPr lang="it-IT" dirty="0"/>
          </a:p>
          <a:p>
            <a:pPr>
              <a:spcBef>
                <a:spcPts val="1200"/>
              </a:spcBef>
            </a:pPr>
            <a:endParaRPr lang="it-IT" dirty="0"/>
          </a:p>
          <a:p>
            <a:pPr>
              <a:spcBef>
                <a:spcPts val="1200"/>
              </a:spcBef>
            </a:pPr>
            <a:endParaRPr lang="it-IT" dirty="0"/>
          </a:p>
          <a:p>
            <a:pPr>
              <a:spcBef>
                <a:spcPts val="1200"/>
              </a:spcBef>
            </a:pPr>
            <a:endParaRPr lang="it-IT" dirty="0"/>
          </a:p>
          <a:p>
            <a:pPr>
              <a:spcBef>
                <a:spcPts val="1200"/>
              </a:spcBef>
            </a:pPr>
            <a:endParaRPr lang="it-IT" dirty="0"/>
          </a:p>
          <a:p>
            <a:pPr marL="0" indent="0">
              <a:spcBef>
                <a:spcPts val="1200"/>
              </a:spcBef>
              <a:buNone/>
            </a:pPr>
            <a:endParaRPr lang="it-IT" dirty="0"/>
          </a:p>
          <a:p>
            <a:pPr marL="0" indent="0">
              <a:spcBef>
                <a:spcPts val="1200"/>
              </a:spcBef>
              <a:buNone/>
            </a:pPr>
            <a:endParaRPr lang="it-IT" sz="2400" b="1" dirty="0"/>
          </a:p>
          <a:p>
            <a:pPr marL="0" indent="0">
              <a:spcBef>
                <a:spcPts val="1200"/>
              </a:spcBef>
              <a:buNone/>
            </a:pPr>
            <a:endParaRPr lang="it-IT" sz="2400" b="1" dirty="0"/>
          </a:p>
          <a:p>
            <a:pPr>
              <a:spcBef>
                <a:spcPts val="1200"/>
              </a:spcBef>
            </a:pPr>
            <a:endParaRPr lang="it-IT" sz="2400" b="1" dirty="0"/>
          </a:p>
        </p:txBody>
      </p:sp>
      <p:pic>
        <p:nvPicPr>
          <p:cNvPr id="5" name="Immagine 4" descr="Immagine che contiene testo, Carattere, Elementi grafici, schermata&#10;&#10;Descrizione generata automaticamente">
            <a:extLst>
              <a:ext uri="{FF2B5EF4-FFF2-40B4-BE49-F238E27FC236}">
                <a16:creationId xmlns:a16="http://schemas.microsoft.com/office/drawing/2014/main" id="{F7ED04CA-73C1-34AF-731C-1A80C70C60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5478" y="38415"/>
            <a:ext cx="953021" cy="912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897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0A5E05-190B-F8B0-279D-A8C80883F5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B269CD7-FEB6-E230-BF6D-5006EA538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909" y="265317"/>
            <a:ext cx="11068488" cy="564023"/>
          </a:xfrm>
        </p:spPr>
        <p:txBody>
          <a:bodyPr rtlCol="0">
            <a:noAutofit/>
          </a:bodyPr>
          <a:lstStyle/>
          <a:p>
            <a:br>
              <a:rPr lang="it-IT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it-IT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it-IT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it-IT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it-IT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it-IT" dirty="0">
                <a:solidFill>
                  <a:schemeClr val="tx1"/>
                </a:solidFill>
              </a:rPr>
              <a:t> </a:t>
            </a:r>
            <a:r>
              <a:rPr lang="it-IT" sz="2800" dirty="0">
                <a:solidFill>
                  <a:schemeClr val="tx1"/>
                </a:solidFill>
              </a:rPr>
              <a:t>Temi di ricerca </a:t>
            </a:r>
            <a:r>
              <a:rPr lang="it-IT" sz="1400" dirty="0">
                <a:solidFill>
                  <a:schemeClr val="tx1"/>
                </a:solidFill>
              </a:rPr>
              <a:t>(2)</a:t>
            </a:r>
            <a:r>
              <a:rPr lang="it-IT" sz="2800" dirty="0">
                <a:solidFill>
                  <a:schemeClr val="tx1"/>
                </a:solidFill>
              </a:rPr>
              <a:t>                                       </a:t>
            </a:r>
            <a:r>
              <a:rPr lang="it-IT" sz="2400" i="1" dirty="0">
                <a:solidFill>
                  <a:schemeClr val="tx1"/>
                </a:solidFill>
              </a:rPr>
              <a:t>Marco Ponti – BRT </a:t>
            </a:r>
            <a:r>
              <a:rPr lang="it-IT" sz="24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1062C16-C026-A6CC-5224-B7677202F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it-IT" smtClean="0"/>
              <a:t>2</a:t>
            </a:fld>
            <a:endParaRPr lang="it-IT" dirty="0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06C9FAAA-355B-AF92-5EF1-F33DC9574C74}"/>
              </a:ext>
            </a:extLst>
          </p:cNvPr>
          <p:cNvSpPr/>
          <p:nvPr/>
        </p:nvSpPr>
        <p:spPr>
          <a:xfrm flipV="1">
            <a:off x="513908" y="1004073"/>
            <a:ext cx="10974592" cy="9637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AC31F95-F844-77C1-63D6-452192C05D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3908" y="1153400"/>
            <a:ext cx="10683975" cy="5136279"/>
          </a:xfrm>
        </p:spPr>
        <p:txBody>
          <a:bodyPr rtlCol="0">
            <a:noAutofit/>
          </a:bodyPr>
          <a:lstStyle/>
          <a:p>
            <a:pPr>
              <a:spcBef>
                <a:spcPts val="0"/>
              </a:spcBef>
            </a:pPr>
            <a:r>
              <a:rPr lang="it-IT" sz="2400" b="1" dirty="0"/>
              <a:t>La distribuzione sociale di costi e benefici:  basi teoriche e soluzioni possibili</a:t>
            </a:r>
          </a:p>
          <a:p>
            <a:pPr>
              <a:spcBef>
                <a:spcPts val="0"/>
              </a:spcBef>
            </a:pPr>
            <a:endParaRPr lang="it-IT" sz="2400" b="1" dirty="0"/>
          </a:p>
          <a:p>
            <a:pPr>
              <a:spcBef>
                <a:spcPts val="0"/>
              </a:spcBef>
            </a:pPr>
            <a:r>
              <a:rPr lang="it-IT" sz="2400" b="1" dirty="0"/>
              <a:t>Costi ambientali crescenti: è corretto, ma l’Europa esagera</a:t>
            </a:r>
          </a:p>
          <a:p>
            <a:pPr>
              <a:spcBef>
                <a:spcPts val="0"/>
              </a:spcBef>
            </a:pPr>
            <a:endParaRPr lang="it-IT" sz="2400" b="1" dirty="0"/>
          </a:p>
          <a:p>
            <a:pPr>
              <a:spcBef>
                <a:spcPts val="0"/>
              </a:spcBef>
            </a:pPr>
            <a:r>
              <a:rPr lang="it-IT" sz="2400" b="1" dirty="0"/>
              <a:t>Abbattere le emissioni ambientali dove i benefici sociali sono massimi, ma si capovolge la teoria: meglio dove la domanda è elastica</a:t>
            </a:r>
          </a:p>
          <a:p>
            <a:pPr>
              <a:spcBef>
                <a:spcPts val="0"/>
              </a:spcBef>
            </a:pPr>
            <a:endParaRPr lang="it-IT" sz="2400" b="1" dirty="0"/>
          </a:p>
          <a:p>
            <a:pPr>
              <a:spcBef>
                <a:spcPts val="0"/>
              </a:spcBef>
            </a:pPr>
            <a:r>
              <a:rPr lang="it-IT" sz="2400" b="1" dirty="0"/>
              <a:t>Sussidi per consumi specifici, anche ambientali (TPL): sono socialmente meno efficaci di sussidi non mirati</a:t>
            </a:r>
          </a:p>
          <a:p>
            <a:pPr>
              <a:spcBef>
                <a:spcPts val="0"/>
              </a:spcBef>
            </a:pPr>
            <a:endParaRPr lang="it-IT" sz="2400" b="1" dirty="0"/>
          </a:p>
          <a:p>
            <a:pPr>
              <a:spcBef>
                <a:spcPts val="0"/>
              </a:spcBef>
            </a:pPr>
            <a:r>
              <a:rPr lang="it-IT" sz="2400" b="1" dirty="0"/>
              <a:t>Gli errori nelle ACB: uno è clamoroso, ma certo nessuno è innocente</a:t>
            </a:r>
          </a:p>
          <a:p>
            <a:pPr>
              <a:spcBef>
                <a:spcPts val="0"/>
              </a:spcBef>
            </a:pPr>
            <a:endParaRPr lang="it-IT" sz="2400" b="1" dirty="0"/>
          </a:p>
          <a:p>
            <a:pPr marL="0" indent="0">
              <a:spcBef>
                <a:spcPts val="0"/>
              </a:spcBef>
              <a:buNone/>
            </a:pPr>
            <a:r>
              <a:rPr lang="it-IT" sz="2400" b="1" dirty="0"/>
              <a:t>                                          </a:t>
            </a:r>
            <a:r>
              <a:rPr lang="it-IT" sz="2400" b="1" i="1" dirty="0"/>
              <a:t>Grazie per l’attenzione!     </a:t>
            </a:r>
          </a:p>
          <a:p>
            <a:pPr>
              <a:spcBef>
                <a:spcPts val="0"/>
              </a:spcBef>
            </a:pPr>
            <a:endParaRPr lang="it-IT" sz="2400" b="1" dirty="0"/>
          </a:p>
          <a:p>
            <a:pPr marL="0" indent="0">
              <a:spcBef>
                <a:spcPts val="0"/>
              </a:spcBef>
              <a:buNone/>
            </a:pPr>
            <a:endParaRPr lang="it-IT" sz="2400" b="1" dirty="0"/>
          </a:p>
          <a:p>
            <a:pPr>
              <a:spcBef>
                <a:spcPts val="0"/>
              </a:spcBef>
            </a:pPr>
            <a:endParaRPr lang="it-IT" sz="2400" b="1" dirty="0"/>
          </a:p>
          <a:p>
            <a:pPr marL="0" indent="0">
              <a:spcBef>
                <a:spcPts val="0"/>
              </a:spcBef>
              <a:buNone/>
            </a:pPr>
            <a:endParaRPr lang="it-IT" sz="2400" b="1" dirty="0"/>
          </a:p>
          <a:p>
            <a:pPr>
              <a:spcBef>
                <a:spcPts val="0"/>
              </a:spcBef>
            </a:pPr>
            <a:endParaRPr lang="it-IT" sz="2400" b="1" dirty="0"/>
          </a:p>
          <a:p>
            <a:pPr marL="0" indent="0">
              <a:spcBef>
                <a:spcPts val="0"/>
              </a:spcBef>
              <a:buNone/>
            </a:pPr>
            <a:endParaRPr lang="it-IT" sz="2400" b="1" dirty="0"/>
          </a:p>
          <a:p>
            <a:pPr marL="0" indent="0">
              <a:spcBef>
                <a:spcPts val="0"/>
              </a:spcBef>
              <a:buNone/>
            </a:pPr>
            <a:r>
              <a:rPr lang="it-IT" dirty="0"/>
              <a:t> </a:t>
            </a:r>
          </a:p>
          <a:p>
            <a:pPr marL="0" indent="0">
              <a:spcBef>
                <a:spcPts val="0"/>
              </a:spcBef>
              <a:buNone/>
            </a:pPr>
            <a:endParaRPr lang="it-IT" dirty="0"/>
          </a:p>
          <a:p>
            <a:pPr marL="0" indent="0">
              <a:spcBef>
                <a:spcPts val="0"/>
              </a:spcBef>
              <a:buNone/>
            </a:pPr>
            <a:r>
              <a:rPr lang="it-IT" dirty="0"/>
              <a:t> </a:t>
            </a:r>
          </a:p>
          <a:p>
            <a:pPr marL="0" indent="0">
              <a:spcBef>
                <a:spcPts val="0"/>
              </a:spcBef>
              <a:buNone/>
            </a:pPr>
            <a:endParaRPr lang="it-IT" dirty="0"/>
          </a:p>
          <a:p>
            <a:pPr marL="0" indent="0">
              <a:spcBef>
                <a:spcPts val="0"/>
              </a:spcBef>
              <a:buNone/>
            </a:pPr>
            <a:endParaRPr lang="it-IT" dirty="0"/>
          </a:p>
          <a:p>
            <a:pPr>
              <a:spcBef>
                <a:spcPts val="1200"/>
              </a:spcBef>
            </a:pPr>
            <a:endParaRPr lang="it-IT" dirty="0"/>
          </a:p>
          <a:p>
            <a:pPr>
              <a:spcBef>
                <a:spcPts val="1200"/>
              </a:spcBef>
            </a:pPr>
            <a:endParaRPr lang="it-IT" dirty="0"/>
          </a:p>
          <a:p>
            <a:pPr>
              <a:spcBef>
                <a:spcPts val="1200"/>
              </a:spcBef>
            </a:pPr>
            <a:endParaRPr lang="it-IT" dirty="0"/>
          </a:p>
          <a:p>
            <a:pPr>
              <a:spcBef>
                <a:spcPts val="1200"/>
              </a:spcBef>
            </a:pPr>
            <a:endParaRPr lang="it-IT" dirty="0"/>
          </a:p>
          <a:p>
            <a:pPr>
              <a:spcBef>
                <a:spcPts val="1200"/>
              </a:spcBef>
            </a:pPr>
            <a:endParaRPr lang="it-IT" dirty="0"/>
          </a:p>
          <a:p>
            <a:pPr>
              <a:spcBef>
                <a:spcPts val="1200"/>
              </a:spcBef>
            </a:pPr>
            <a:endParaRPr lang="it-IT" dirty="0"/>
          </a:p>
          <a:p>
            <a:pPr>
              <a:spcBef>
                <a:spcPts val="1200"/>
              </a:spcBef>
            </a:pPr>
            <a:endParaRPr lang="it-IT" dirty="0"/>
          </a:p>
          <a:p>
            <a:pPr>
              <a:spcBef>
                <a:spcPts val="1200"/>
              </a:spcBef>
            </a:pPr>
            <a:endParaRPr lang="it-IT" dirty="0"/>
          </a:p>
          <a:p>
            <a:pPr>
              <a:spcBef>
                <a:spcPts val="1200"/>
              </a:spcBef>
            </a:pPr>
            <a:endParaRPr lang="it-IT" dirty="0"/>
          </a:p>
          <a:p>
            <a:pPr>
              <a:spcBef>
                <a:spcPts val="1200"/>
              </a:spcBef>
            </a:pPr>
            <a:endParaRPr lang="it-IT" dirty="0"/>
          </a:p>
          <a:p>
            <a:pPr>
              <a:spcBef>
                <a:spcPts val="1200"/>
              </a:spcBef>
            </a:pPr>
            <a:endParaRPr lang="it-IT" dirty="0"/>
          </a:p>
          <a:p>
            <a:pPr>
              <a:spcBef>
                <a:spcPts val="1200"/>
              </a:spcBef>
            </a:pPr>
            <a:endParaRPr lang="it-IT" dirty="0"/>
          </a:p>
          <a:p>
            <a:pPr>
              <a:spcBef>
                <a:spcPts val="1200"/>
              </a:spcBef>
            </a:pPr>
            <a:endParaRPr lang="it-IT" dirty="0"/>
          </a:p>
          <a:p>
            <a:pPr>
              <a:spcBef>
                <a:spcPts val="1200"/>
              </a:spcBef>
            </a:pPr>
            <a:endParaRPr lang="it-IT" dirty="0"/>
          </a:p>
          <a:p>
            <a:pPr marL="0" indent="0">
              <a:spcBef>
                <a:spcPts val="1200"/>
              </a:spcBef>
              <a:buNone/>
            </a:pPr>
            <a:endParaRPr lang="it-IT" dirty="0"/>
          </a:p>
          <a:p>
            <a:pPr marL="0" indent="0">
              <a:spcBef>
                <a:spcPts val="1200"/>
              </a:spcBef>
              <a:buNone/>
            </a:pPr>
            <a:endParaRPr lang="it-IT" sz="2400" b="1" dirty="0"/>
          </a:p>
          <a:p>
            <a:pPr marL="0" indent="0">
              <a:spcBef>
                <a:spcPts val="1200"/>
              </a:spcBef>
              <a:buNone/>
            </a:pPr>
            <a:endParaRPr lang="it-IT" sz="2400" b="1" dirty="0"/>
          </a:p>
          <a:p>
            <a:pPr>
              <a:spcBef>
                <a:spcPts val="1200"/>
              </a:spcBef>
            </a:pPr>
            <a:endParaRPr lang="it-IT" sz="2400" b="1" dirty="0"/>
          </a:p>
        </p:txBody>
      </p:sp>
      <p:pic>
        <p:nvPicPr>
          <p:cNvPr id="5" name="Immagine 4" descr="Immagine che contiene testo, Carattere, Elementi grafici, schermata&#10;&#10;Descrizione generata automaticamente">
            <a:extLst>
              <a:ext uri="{FF2B5EF4-FFF2-40B4-BE49-F238E27FC236}">
                <a16:creationId xmlns:a16="http://schemas.microsoft.com/office/drawing/2014/main" id="{E23BC4FF-5279-2C33-F74D-EA2E5D40F1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5478" y="38415"/>
            <a:ext cx="953021" cy="912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611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Griglia a diamante 16x9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6308533_TF03031015.potx" id="{D1CE47EB-10BF-4E12-B73A-2056D8C372D1}" vid="{D9009262-9072-4F00-9526-6416F75E2260}"/>
    </a:ext>
  </a:extLst>
</a:theme>
</file>

<file path=ppt/theme/theme2.xml><?xml version="1.0" encoding="utf-8"?>
<a:theme xmlns:a="http://schemas.openxmlformats.org/drawingml/2006/main" name="Tema di Office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79286</TotalTime>
  <Words>226</Words>
  <Application>Microsoft Office PowerPoint</Application>
  <PresentationFormat>Widescreen</PresentationFormat>
  <Paragraphs>77</Paragraphs>
  <Slides>2</Slides>
  <Notes>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5" baseType="lpstr">
      <vt:lpstr>Arial</vt:lpstr>
      <vt:lpstr>Calibri</vt:lpstr>
      <vt:lpstr>Griglia a diamante 16x9</vt:lpstr>
      <vt:lpstr>       La politica dei trasporti nel 2024 (1)             Marco Ponti – BRT  </vt:lpstr>
      <vt:lpstr>       Temi di ricerca (2)                                       Marco Ponti – BRT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Terzo Valico dei Giovi Analisi costi-benefici</dc:title>
  <dc:creator>Francesco Ramella</dc:creator>
  <cp:lastModifiedBy>Francesco Ramella</cp:lastModifiedBy>
  <cp:revision>608</cp:revision>
  <cp:lastPrinted>2019-09-17T20:10:33Z</cp:lastPrinted>
  <dcterms:created xsi:type="dcterms:W3CDTF">2018-10-13T12:25:17Z</dcterms:created>
  <dcterms:modified xsi:type="dcterms:W3CDTF">2025-04-06T14:46:05Z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